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4" r:id="rId3"/>
    <p:sldId id="275" r:id="rId4"/>
    <p:sldId id="257" r:id="rId5"/>
    <p:sldId id="269" r:id="rId6"/>
    <p:sldId id="270" r:id="rId7"/>
    <p:sldId id="271" r:id="rId8"/>
    <p:sldId id="272" r:id="rId9"/>
    <p:sldId id="259" r:id="rId10"/>
    <p:sldId id="276" r:id="rId11"/>
    <p:sldId id="258" r:id="rId12"/>
    <p:sldId id="281" r:id="rId13"/>
    <p:sldId id="282" r:id="rId14"/>
    <p:sldId id="283" r:id="rId15"/>
    <p:sldId id="284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1018E-35DB-4FC8-BE6D-91BA7D52908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61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emf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276872"/>
            <a:ext cx="7272808" cy="1395586"/>
          </a:xfrm>
        </p:spPr>
        <p:txBody>
          <a:bodyPr>
            <a:noAutofit/>
          </a:bodyPr>
          <a:lstStyle/>
          <a:p>
            <a:r>
              <a:rPr lang="kk-KZ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ҮЙІНДІСІН САЛУ ТЕХНОЛОГИЯСЫ МЕН ҰЙЫМДАСТЫРЫЛУЫ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900492"/>
            <a:ext cx="7704856" cy="178510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kk-KZ" sz="2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Автожол құрылысының технологиясы</a:t>
            </a:r>
            <a:r>
              <a:rPr lang="kk-KZ" sz="2200" i="1" dirty="0"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жолдың жеке конструктивті элементтері құрылысы, материалдарды өндеу, жартылай фабрикаттар және бұйымдарды алу амалдары мен тәсілдерін жасайтын және жетілдіретін ғылыми пән (қалай және немен?).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118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Бакытбек\Desktop\f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0"/>
            <a:ext cx="10009112" cy="687705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579296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автомобильных дорог: Учебник / Под. Ред. В.В. Ушакова и В.М.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Ольховикова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Кнорус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2013. - 576 с.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реконструкция автомобильных дорог: Справ.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энцикл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дорожника. Т.1 / А.П. Васильев, Б.С.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Марышев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В.В.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Силкин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др.; под ред. А.П. Васильева. – М.: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Информавтодор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2005. – 646с.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Некрасов В.Н. и др. Строительство автомобильных дорог, т.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/Под. ред. В.Н. Некрасова – М.: Транспорт, 1980 –416 с.</a:t>
            </a:r>
          </a:p>
          <a:p>
            <a:pPr marL="0" indent="0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      инженера-дорожника. Строительство автомобильных дорог. / Под ред.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Бочина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В.А.,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Горелышева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Н.В. и др. - М.: Транспорт, 1980.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Батраков О.Т., Сиденко В.М. Организация дорожно-строительных работ. — М.: 1990.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Каменецкий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Б.Н., Кошкин Н.Г. Пособие по курсовому проектированию организации строительства дорог- М.: Транспорт, 1991.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Справочник. Материалы и изделия для строительства дорог/Под ред. Н.В.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Горелышева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М.: Транспорт, 1986.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3.06.03-85. Автомобильные дороги.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3.01.01-85. Организация строительного производства.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ЕНиР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Сборник Е2. «Земляные работы.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1. Механизированные и ручные земляные работы». Госстрой. – М.: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Стройиздат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- 1988, - 224 с.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26028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Бакытбек\Desktop\f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0"/>
            <a:ext cx="10009112" cy="687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жолының негізгі конструктивті элементтері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үйіндісі, жол жамылғысы, жасанды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(көпірлер, жол өтпелері, эстакадалар, құбырлар, тоннелдер және т.б.);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 ғимараттары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(қардан қорғайтын орман алқаптары, тұрақты қардан қорғайтын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қашалар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желден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шудан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қорғайтын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құрылымдар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т.б);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аббаттандыру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элеменнтері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тоқтау алаңдары және жолаушыларға арналған автопавильондар, демалу алаңдары, автомобильдер аялдауға және тоқтауға арналған арнайы алаңдар).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930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Группа 32"/>
          <p:cNvGrpSpPr/>
          <p:nvPr/>
        </p:nvGrpSpPr>
        <p:grpSpPr>
          <a:xfrm>
            <a:off x="443872" y="764704"/>
            <a:ext cx="8448608" cy="6116429"/>
            <a:chOff x="443872" y="764704"/>
            <a:chExt cx="8448608" cy="6116429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451119" y="764704"/>
              <a:ext cx="8352928" cy="1960412"/>
              <a:chOff x="451119" y="764704"/>
              <a:chExt cx="8352928" cy="1960412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851920" y="764704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Автомобиль жолдары</a:t>
                </a:r>
                <a:endPara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6859831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Жолды жөндеуге ж/е күтуге қажетті құрылымдар</a:t>
                </a:r>
                <a:endParaRPr lang="ru-RU" sz="1400" b="1" dirty="0"/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699591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жолаушыларға </a:t>
                </a:r>
                <a:r>
                  <a:rPr lang="kk-KZ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қызмет көрсететін құрылымдар</a:t>
                </a:r>
                <a:endParaRPr 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2635240" y="1933028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Автомобильдерге қызмет көрсететін құрылымдар</a:t>
                </a:r>
                <a:endParaRPr 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451119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Автокөлік қозғалысына арналған құрылымдар</a:t>
                </a:r>
                <a:endPara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Прямая соединительная линия 9"/>
              <p:cNvCxnSpPr>
                <a:stCxn id="4" idx="2"/>
              </p:cNvCxnSpPr>
              <p:nvPr/>
            </p:nvCxnSpPr>
            <p:spPr>
              <a:xfrm>
                <a:off x="4824028" y="1556792"/>
                <a:ext cx="0" cy="129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1423227" y="1685277"/>
                <a:ext cx="6389133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>
                <a:endCxn id="8" idx="0"/>
              </p:cNvCxnSpPr>
              <p:nvPr/>
            </p:nvCxnSpPr>
            <p:spPr>
              <a:xfrm>
                <a:off x="1423227" y="1685277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7812360" y="1680535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3511459" y="1689161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5671699" y="1680535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/>
            <p:cNvSpPr txBox="1"/>
            <p:nvPr/>
          </p:nvSpPr>
          <p:spPr>
            <a:xfrm>
              <a:off x="443872" y="2849260"/>
              <a:ext cx="1944216" cy="403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топырақ</a:t>
              </a:r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үйіндісі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жол жамылғысы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жолдан суды әкету жүйелері;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жасанды құрылымдар (көпірлер, тоннелдер, галереялар, тірегіш қабырғалар ж/е басқалар);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безендіру (жол белгілері, бағдаршам, разметка, қашалар, жарықтандыру ж/е басқалар)</a:t>
              </a:r>
              <a:endPara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900" dirty="0" smtClean="0"/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9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39351" y="2861135"/>
              <a:ext cx="1944216" cy="1738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ЖҚС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қызмет көрсететін пункттер;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диспечерлік пунктер;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МАИ постары.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9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99591" y="2852936"/>
              <a:ext cx="194421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аялдамалар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автобекеттер;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кемпингтер;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асханалар.</a:t>
              </a:r>
              <a:endPara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840252" y="2852935"/>
              <a:ext cx="205222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әкімшілік</a:t>
              </a:r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ғимараттары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өндірістік базалар;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тұрғын үйлер;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байланыс құрылымдары</a:t>
              </a:r>
              <a:endPara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944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920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түрге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бөлінуі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а/ж әкімшілік мағынасына байланысты 2 топқа бөлінеді: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 жолдары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 мағынасы бар;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 </a:t>
            </a: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 бар;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жерлі </a:t>
            </a: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 бар.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 жолдары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өнеркәсіптік;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ауылшаруашылық.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490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850106"/>
          </a:xfrm>
        </p:spPr>
        <p:txBody>
          <a:bodyPr>
            <a:noAutofit/>
          </a:bodyPr>
          <a:lstStyle/>
          <a:p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ҚР ҚНжЕ 3.03-09-2006</a:t>
            </a:r>
            <a:r>
              <a:rPr lang="kk-KZ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br>
              <a:rPr lang="kk-KZ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4.1.1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Автомобиль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түрге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бөлінуі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66951"/>
              </p:ext>
            </p:extLst>
          </p:nvPr>
        </p:nvGraphicFramePr>
        <p:xfrm>
          <a:off x="729097" y="1124742"/>
          <a:ext cx="7947359" cy="51454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0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64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22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Жол санаты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kk-KZ" sz="1000" kern="0">
                          <a:effectLst/>
                        </a:rPr>
                        <a:t>Есептік қозғалыс қарқындылығы</a:t>
                      </a:r>
                      <a:endParaRPr lang="ru-RU" sz="900" b="1" kern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kk-KZ" sz="1000" kern="0">
                          <a:effectLst/>
                        </a:rPr>
                        <a:t>Автомобиль жолдарының халықшаруашылық және әкімшілік маңыздылығы</a:t>
                      </a:r>
                      <a:endParaRPr lang="ru-RU" sz="900" b="1" kern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Жеңіл автомобильдерге келтірілген</a:t>
                      </a:r>
                      <a:r>
                        <a:rPr lang="ru-RU" sz="900">
                          <a:effectLst/>
                        </a:rPr>
                        <a:t>, </a:t>
                      </a:r>
                      <a:r>
                        <a:rPr lang="kk-KZ" sz="900">
                          <a:effectLst/>
                        </a:rPr>
                        <a:t>дана</a:t>
                      </a:r>
                      <a:r>
                        <a:rPr lang="ru-RU" sz="900">
                          <a:effectLst/>
                        </a:rPr>
                        <a:t>/</a:t>
                      </a:r>
                      <a:r>
                        <a:rPr lang="kk-KZ" sz="900">
                          <a:effectLst/>
                        </a:rPr>
                        <a:t>тәулік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Көліктер санымен</a:t>
                      </a:r>
                      <a:r>
                        <a:rPr lang="ru-RU" sz="900">
                          <a:effectLst/>
                        </a:rPr>
                        <a:t>, авт/</a:t>
                      </a:r>
                      <a:r>
                        <a:rPr lang="kk-KZ" sz="900">
                          <a:effectLst/>
                        </a:rPr>
                        <a:t>тәулік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I-а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≥ 14000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≥ 9000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Халықаралық немесе республикалық маңыздылығы бар автомобиль магистральдары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4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I-б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≥ 14000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≥ 7000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Халықаралық немесе республикалық маңыздылығы бар жылдам жылдамдықпен жүрілетін автомобиль жолдары </a:t>
                      </a:r>
                      <a:r>
                        <a:rPr lang="ru-RU" sz="900">
                          <a:effectLst/>
                        </a:rPr>
                        <a:t>(I-а </a:t>
                      </a:r>
                      <a:r>
                        <a:rPr lang="kk-KZ" sz="900">
                          <a:effectLst/>
                        </a:rPr>
                        <a:t>санатына еңбегендер)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4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II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6000</a:t>
                      </a:r>
                      <a:r>
                        <a:rPr lang="kk-KZ" sz="900">
                          <a:effectLst/>
                        </a:rPr>
                        <a:t>-нан</a:t>
                      </a:r>
                      <a:r>
                        <a:rPr lang="ru-RU" sz="900">
                          <a:effectLst/>
                        </a:rPr>
                        <a:t> 14000</a:t>
                      </a:r>
                      <a:r>
                        <a:rPr lang="kk-KZ" sz="900">
                          <a:effectLst/>
                        </a:rPr>
                        <a:t>-ға дейін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от 3000 до 7000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Халықаралық немесе республикалық маңыздылығы бар жылдам жылдамдықпен жүрілетін автомобиль жолдары </a:t>
                      </a:r>
                      <a:r>
                        <a:rPr lang="ru-RU" sz="900">
                          <a:effectLst/>
                        </a:rPr>
                        <a:t>(I-а</a:t>
                      </a:r>
                      <a:r>
                        <a:rPr lang="kk-KZ" sz="900">
                          <a:effectLst/>
                        </a:rPr>
                        <a:t> ж/е </a:t>
                      </a:r>
                      <a:r>
                        <a:rPr lang="ru-RU" sz="900">
                          <a:effectLst/>
                        </a:rPr>
                        <a:t>I</a:t>
                      </a:r>
                      <a:r>
                        <a:rPr lang="kk-KZ" sz="900">
                          <a:effectLst/>
                        </a:rPr>
                        <a:t>-б санатына еңбегендер)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III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2000</a:t>
                      </a:r>
                      <a:r>
                        <a:rPr lang="kk-KZ" sz="900">
                          <a:effectLst/>
                        </a:rPr>
                        <a:t>-нан</a:t>
                      </a:r>
                      <a:r>
                        <a:rPr lang="ru-RU" sz="900">
                          <a:effectLst/>
                        </a:rPr>
                        <a:t> 6000</a:t>
                      </a:r>
                      <a:r>
                        <a:rPr lang="kk-KZ" sz="900">
                          <a:effectLst/>
                        </a:rPr>
                        <a:t>-ға дейін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</a:t>
                      </a:r>
                      <a:r>
                        <a:rPr lang="kk-KZ" sz="900">
                          <a:effectLst/>
                        </a:rPr>
                        <a:t>-нан</a:t>
                      </a:r>
                      <a:r>
                        <a:rPr lang="ru-RU" sz="900">
                          <a:effectLst/>
                        </a:rPr>
                        <a:t> 3000</a:t>
                      </a:r>
                      <a:r>
                        <a:rPr lang="kk-KZ" sz="900">
                          <a:effectLst/>
                        </a:rPr>
                        <a:t>-ға дейін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Республикалық немесе жергілікті маңыздылығы бар автомобиль жолдары </a:t>
                      </a:r>
                      <a:r>
                        <a:rPr lang="ru-RU" sz="900">
                          <a:effectLst/>
                        </a:rPr>
                        <a:t>(I</a:t>
                      </a:r>
                      <a:r>
                        <a:rPr lang="kk-KZ" sz="900">
                          <a:effectLst/>
                        </a:rPr>
                        <a:t>-б ж/е </a:t>
                      </a:r>
                      <a:r>
                        <a:rPr lang="ru-RU" sz="900">
                          <a:effectLst/>
                        </a:rPr>
                        <a:t>II </a:t>
                      </a:r>
                      <a:r>
                        <a:rPr lang="kk-KZ" sz="900">
                          <a:effectLst/>
                        </a:rPr>
                        <a:t>санатына еңбегендер)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2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IV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от 200 до 2000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r>
                        <a:rPr lang="kk-KZ" sz="900">
                          <a:effectLst/>
                        </a:rPr>
                        <a:t>-ден</a:t>
                      </a:r>
                      <a:r>
                        <a:rPr lang="ru-RU" sz="900">
                          <a:effectLst/>
                        </a:rPr>
                        <a:t> 1000</a:t>
                      </a:r>
                      <a:r>
                        <a:rPr lang="kk-KZ" sz="900">
                          <a:effectLst/>
                        </a:rPr>
                        <a:t>-ға дейін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Республикалық немесе жергілікті маңыздылығы бар автомобиль жолдары (I-б, II ж/е III санатына еңбегендер)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2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V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≤ 200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≤ 100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effectLst/>
                        </a:rPr>
                        <a:t>Жергілікті маңыздылығы бар автомобиль жолдары</a:t>
                      </a:r>
                      <a:r>
                        <a:rPr lang="ru-RU" sz="900" dirty="0">
                          <a:effectLst/>
                        </a:rPr>
                        <a:t> (III </a:t>
                      </a:r>
                      <a:r>
                        <a:rPr lang="kk-KZ" sz="900" dirty="0">
                          <a:effectLst/>
                        </a:rPr>
                        <a:t>ж/е</a:t>
                      </a:r>
                      <a:r>
                        <a:rPr lang="ru-RU" sz="900" dirty="0">
                          <a:effectLst/>
                        </a:rPr>
                        <a:t> IV </a:t>
                      </a:r>
                      <a:r>
                        <a:rPr lang="kk-KZ" sz="900" dirty="0">
                          <a:effectLst/>
                        </a:rPr>
                        <a:t>санатқа кіретіндерден басқа</a:t>
                      </a:r>
                      <a:r>
                        <a:rPr lang="ru-RU" sz="900" dirty="0">
                          <a:effectLst/>
                        </a:rPr>
                        <a:t>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724" marR="30724" marT="15092" marB="15092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59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жылдамдықтар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917592"/>
              </p:ext>
            </p:extLst>
          </p:nvPr>
        </p:nvGraphicFramePr>
        <p:xfrm>
          <a:off x="467544" y="1052736"/>
          <a:ext cx="8424934" cy="5167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4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4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7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387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spc="-3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24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санаты</a:t>
                      </a:r>
                      <a:endParaRPr lang="ru-RU" sz="2400" spc="-3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spc="-3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Есептік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жылдамдықтар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сағ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9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Қиын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телімдерде</a:t>
                      </a:r>
                      <a:r>
                        <a:rPr lang="ru-RU" sz="24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рұқсат</a:t>
                      </a:r>
                      <a:r>
                        <a:rPr lang="ru-RU" sz="24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етілген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ойлы-қырлы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таулы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78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326">
                <a:tc gridSpan="4">
                  <a:txBody>
                    <a:bodyPr/>
                    <a:lstStyle/>
                    <a:p>
                      <a:pPr indent="323850" algn="just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43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0822343"/>
              </p:ext>
            </p:extLst>
          </p:nvPr>
        </p:nvGraphicFramePr>
        <p:xfrm>
          <a:off x="395536" y="998453"/>
          <a:ext cx="8424935" cy="5352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1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63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63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63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59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16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элементтерінің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параметрлері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6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1600" kern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санаты</a:t>
                      </a:r>
                      <a:endParaRPr lang="ru-RU" sz="16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5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Қозғалыс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жолағының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 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дана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и более в каждом направлении движения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Ені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қозғалыс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ені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жағасы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8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жағасының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беріктірілген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бөлігі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шеткі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жолақ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2,5-ке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дейін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технико-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экономикалық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негізделген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жағдайда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бірақ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0,75-тен кем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45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бөлу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жолағы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жол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қашаларынсыз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spc="-3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300" spc="-30" baseline="-250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рп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6-дан кем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5-ден кем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6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бөлу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жолағы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жол </a:t>
                      </a:r>
                      <a:r>
                        <a:rPr lang="ru-RU" sz="1300" spc="-3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қашаларымен</a:t>
                      </a:r>
                      <a:r>
                        <a:rPr lang="ru-RU" sz="13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spc="-3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300" spc="-30" baseline="-250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рп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+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қаша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9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бөлу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жолағындағы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қауіпсіздік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жолағы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жүру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бөлігі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2(3,75х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жамылғысы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2(3,75х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+ 1,75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топырақ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үйіндісі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2(3,75х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)+7,5+В</a:t>
                      </a:r>
                      <a:r>
                        <a:rPr lang="ru-RU" sz="12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74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5325" y="548680"/>
            <a:ext cx="7772400" cy="86409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ЖОЛЫНЫҢ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 КЕСКІНІ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5527343"/>
            <a:ext cx="8136904" cy="1094417"/>
          </a:xfrm>
        </p:spPr>
        <p:txBody>
          <a:bodyPr>
            <a:noAutofit/>
          </a:bodyPr>
          <a:lstStyle/>
          <a:p>
            <a:pPr algn="just"/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жағасы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бөлігінің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шеті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үйіндісінің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жиегі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1"/>
            <a:ext cx="6889990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56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19310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– сурет – Үйіндідегі автомобиль жолының көлденең қимасының элементтері: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жүру бөлігі; 2 – бөлу жолағы; 3 – жол жағасы; 4 – жол жағасының беріктірілген бөлігі; 5 – автомобиль жолының осі; 6 – жүру бөлігінің осі; 7 – жүру бөлігінің жиегі; 8 – топырақ үйіндісінің ені; 9 – үйінді табанының ені; 10 – үйінді жиегі; 11 – үйінді құламасы; 12 – кюветтің ішкі құламасы; 13 – кюветтің сыртқы құламасы; 14 – жолға бөлінген жолаққа дейінгі қалған қашықтық.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76672"/>
            <a:ext cx="763284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2602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47667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үйіндісінің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2" descr="image00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213608"/>
            <a:ext cx="7391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88708" y="5013176"/>
            <a:ext cx="66157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үйіндінің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ядросы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Құлама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қазыңды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25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27584" y="836712"/>
            <a:ext cx="7488832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885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836712"/>
            <a:ext cx="6768752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20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836712"/>
            <a:ext cx="6984776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8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31640" y="980728"/>
            <a:ext cx="676875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59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1772816"/>
            <a:ext cx="8988489" cy="36470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3085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image00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" y="1509712"/>
            <a:ext cx="8658225" cy="3857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993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64704"/>
            <a:ext cx="8229600" cy="79208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СЛОИ ДОРОЖНОЙ ОДЕЖДЫ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00808"/>
            <a:ext cx="5064854" cy="4323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6990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435280" cy="5472608"/>
          </a:xfrm>
        </p:spPr>
        <p:txBody>
          <a:bodyPr>
            <a:normAutofit fontScale="47500" lnSpcReduction="20000"/>
          </a:bodyPr>
          <a:lstStyle/>
          <a:p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Покрытие дорожной одежды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верхний, наиболее прочный конструктивный слой дорожной одежды, непосредственно воспринимающий воздействие транспортных средств и природно-климатических факторов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необходимые транспортно-эксплуатационные качества дороги (ровность, коэффициент сцепления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покрытия, помимо основного слоя, обеспечивающего необходимые качества, предусматривается запасная толщина (слой износа), не учитываемая при расчёте прочности и периодически восстанавливаемая по мере истирания. </a:t>
            </a:r>
          </a:p>
          <a:p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несущая прочная часть одежды, устраиваемая из каменных материалов или грунта, обработанного вяжущими материалами. Распределяет нагрузку, воспринятую от покрытия в подстилающий грунт.</a:t>
            </a:r>
          </a:p>
          <a:p>
            <a:r>
              <a:rPr lang="ru-RU" sz="4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слои основания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из материалов, устойчивых при увлажнении, –  устраиваются с целью обеспечения морозоустойчивости, дренажа, противодействия 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пучинообразованию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Подстилающий грунт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(рабочий слой земляного полотна) – тщательно уплотнённые слои земляного полотна, на которые укладывают дорожную одежду.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386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552681" y="1032527"/>
            <a:ext cx="5246370" cy="280035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2843808" y="3861048"/>
            <a:ext cx="5852160" cy="264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21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104" y="614579"/>
            <a:ext cx="8229600" cy="50405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ТИПЫ ДОРОЖНЫХ ОДЕЖД И ВИДОВ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ПОКРЫТИЙ ПО КАТЕГОРИИ ДОРОГ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123466"/>
              </p:ext>
            </p:extLst>
          </p:nvPr>
        </p:nvGraphicFramePr>
        <p:xfrm>
          <a:off x="683568" y="1196751"/>
          <a:ext cx="8136903" cy="5266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4081"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Типы дорожных </a:t>
                      </a:r>
                      <a:endParaRPr lang="en-US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одежд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виды покрытий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дорог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218">
                <a:tc rowSpan="3"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vert="vert270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Цементобетонные монолитные, в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армированные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I-IV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0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Железобетонные или армобетонные сборные из предварительно напряженного железобетона, железобетона,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армобетона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I-IV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Асфальтобетонные (из горячих асфальтобетонных смесей)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I-IV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064">
                <a:tc rowSpan="2"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Облегченные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vert="vert270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Асфальтобетонные (из горячих и холодных асфальтобетонных смесей)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III, IV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69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органоминеральных смесей с жидкими органическими вяжущими, жидкими органическими вяжущими совместно с минеральными; с вязкими, в </a:t>
                      </a:r>
                      <a:r>
                        <a:rPr lang="ru-RU" sz="16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6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эмульгированными</a:t>
                      </a:r>
                      <a:r>
                        <a:rPr lang="ru-RU" sz="16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органическими вяжущими; с </a:t>
                      </a:r>
                      <a:r>
                        <a:rPr lang="ru-RU" sz="16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эмульгированными</a:t>
                      </a:r>
                      <a:r>
                        <a:rPr lang="ru-RU" sz="16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органическими вяжущими совместно с минеральными; из каменных материалов, обработанных битумом по способу смешения на дороге или методами пропитки;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IV, V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529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47238"/>
              </p:ext>
            </p:extLst>
          </p:nvPr>
        </p:nvGraphicFramePr>
        <p:xfrm>
          <a:off x="0" y="0"/>
          <a:ext cx="9144000" cy="6849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8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3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8655"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Типы дорожных </a:t>
                      </a:r>
                      <a:endParaRPr lang="en-US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одежд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виды покрытий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дорог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668"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Облегченные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vert="vert270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каменные материалы, обработанные органическими вяжущими, в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отходами промышленности; из каменных материалов, обработанных неорганическими вяжущими; черного щебня, приготовленного в установке и уложенного по способу заклинки; из пористой и высокопористой асфальтобетонной смеси с поверхностной обработкой; из прочного щебня с двойной поверхностной обработкой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IV, V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4757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Переходные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Из щебня прочных пород, устроенных по способу заклинки без применения вяжущих материалов; из грунтов и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малопрочных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 каменных материалов, укрепленных органическими, неорганическими или комплексными вяжущими; булыжного и колотого камня (мостовые)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IV, V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на первой стадии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двухстадийного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строительства дорог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III категории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0382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Низшие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Из щебеночно-гравийно-песчаных смесей;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малопрочных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 каменных материалов и шлаков; грунтов, укрепленных или улучшенных  различными местными материалами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V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и на первой стадии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двухстадийного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строительства дорог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</a:rPr>
                        <a:t>IV категории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587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 о системе дорожного водоотвода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31" y="1484784"/>
            <a:ext cx="8170430" cy="31440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043608" y="5013176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увлажнения рабочего слоя земляного полотна: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атмосферные осадки;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увлажнение от грунтовых вод;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увлажнение от поверхностных вод;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парообразная влага (конденсат)</a:t>
            </a:r>
          </a:p>
        </p:txBody>
      </p:sp>
    </p:spTree>
    <p:extLst>
      <p:ext uri="{BB962C8B-B14F-4D97-AF65-F5344CB8AC3E}">
        <p14:creationId xmlns:p14="http://schemas.microsoft.com/office/powerpoint/2010/main" val="195658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3465"/>
            <a:ext cx="4585970" cy="1583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52725"/>
            <a:ext cx="3533775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29" y="1053465"/>
            <a:ext cx="3257550" cy="11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471" y="2515872"/>
            <a:ext cx="3195638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738" y="3682749"/>
            <a:ext cx="3095625" cy="13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8796"/>
            <a:ext cx="2667000" cy="122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40050" y="387632"/>
            <a:ext cx="66033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СООРУЖЕНИЙ ПОВЕРХНОСТНОГО ВОДООТВОДА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7713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1225</Words>
  <Application>Microsoft Office PowerPoint</Application>
  <PresentationFormat>Экран (4:3)</PresentationFormat>
  <Paragraphs>272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Unicode MS</vt:lpstr>
      <vt:lpstr>Calibri</vt:lpstr>
      <vt:lpstr>Times New Roman</vt:lpstr>
      <vt:lpstr>Wingdings</vt:lpstr>
      <vt:lpstr>Тема Office</vt:lpstr>
      <vt:lpstr>ТОПЫРАҚ ҮЙІНДІСІН САЛУ ТЕХНОЛОГИЯСЫ МЕН ҰЙЫМДАСТЫРЫЛУЫ</vt:lpstr>
      <vt:lpstr>Презентация PowerPoint</vt:lpstr>
      <vt:lpstr>Автомобиль жолының негізгі конструктивті элементтері</vt:lpstr>
      <vt:lpstr>Презентация PowerPoint</vt:lpstr>
      <vt:lpstr>Автомобиль жолдарының әкімшілік  бойынша түрге бөлінуі</vt:lpstr>
      <vt:lpstr>ҚР ҚНжЕ 3.03-09-2006* кесте  4.1.1 – Автомобиль жолдарының техникалық түрге бөлінуі</vt:lpstr>
      <vt:lpstr>Есептік жылдамдықтар</vt:lpstr>
      <vt:lpstr>Презентация PowerPoint</vt:lpstr>
      <vt:lpstr>АВТОМОБИЛЬ ЖОЛЫНЫҢ  КӨЛДЕНЕҢ КЕСКІНІ</vt:lpstr>
      <vt:lpstr>Презентация PowerPoint</vt:lpstr>
      <vt:lpstr>  Топырақ үйіндісінің элементтері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КОНСТРУКТИВНЫЕ СЛОИ ДОРОЖНОЙ ОДЕЖДЫ </vt:lpstr>
      <vt:lpstr>Презентация PowerPoint</vt:lpstr>
      <vt:lpstr>Презентация PowerPoint</vt:lpstr>
      <vt:lpstr>ОСНОВНЫЕ ТИПЫ ДОРОЖНЫХ ОДЕЖД И ВИДОВ  ПОКРЫТИЙ ПО КАТЕГОРИИ ДОРОГ </vt:lpstr>
      <vt:lpstr>Презентация PowerPoint</vt:lpstr>
      <vt:lpstr>Общие сведения о системе дорожного водоотвода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сооружения и элементы дорог</dc:title>
  <dc:creator>tokenovm</dc:creator>
  <cp:lastModifiedBy>Bakytbek</cp:lastModifiedBy>
  <cp:revision>37</cp:revision>
  <dcterms:created xsi:type="dcterms:W3CDTF">2015-05-18T13:34:20Z</dcterms:created>
  <dcterms:modified xsi:type="dcterms:W3CDTF">2020-09-08T18:11:38Z</dcterms:modified>
</cp:coreProperties>
</file>